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2" d="100"/>
          <a:sy n="102" d="100"/>
        </p:scale>
        <p:origin x="138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15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85230" y="1726713"/>
            <a:ext cx="7373541" cy="17576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971"/>
              </a:lnSpc>
              <a:buNone/>
            </a:pPr>
            <a:r>
              <a:rPr lang="en-US" sz="557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Forest Cover Type Prediction</a:t>
            </a:r>
            <a:endParaRPr lang="en-US" sz="5577" dirty="0"/>
          </a:p>
        </p:txBody>
      </p:sp>
      <p:sp>
        <p:nvSpPr>
          <p:cNvPr id="5" name="Text 3"/>
          <p:cNvSpPr/>
          <p:nvPr/>
        </p:nvSpPr>
        <p:spPr>
          <a:xfrm>
            <a:off x="885230" y="3835879"/>
            <a:ext cx="7373541" cy="3748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74"/>
              </a:lnSpc>
              <a:buNone/>
            </a:pPr>
            <a:r>
              <a:rPr lang="en-US" sz="1859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Group 6:</a:t>
            </a:r>
            <a:endParaRPr lang="en-US" sz="1859" dirty="0"/>
          </a:p>
        </p:txBody>
      </p:sp>
      <p:sp>
        <p:nvSpPr>
          <p:cNvPr id="6" name="Text 4"/>
          <p:cNvSpPr/>
          <p:nvPr/>
        </p:nvSpPr>
        <p:spPr>
          <a:xfrm>
            <a:off x="885230" y="4685171"/>
            <a:ext cx="3398758" cy="3748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74"/>
              </a:lnSpc>
              <a:buNone/>
            </a:pPr>
            <a:r>
              <a:rPr lang="en-US" sz="1859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Ahmed Mahmoud</a:t>
            </a:r>
            <a:endParaRPr lang="en-US" sz="1859" dirty="0"/>
          </a:p>
        </p:txBody>
      </p:sp>
      <p:sp>
        <p:nvSpPr>
          <p:cNvPr id="7" name="Text 5"/>
          <p:cNvSpPr/>
          <p:nvPr/>
        </p:nvSpPr>
        <p:spPr>
          <a:xfrm>
            <a:off x="885230" y="5270906"/>
            <a:ext cx="3398758" cy="3748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74"/>
              </a:lnSpc>
              <a:buNone/>
            </a:pPr>
            <a:r>
              <a:rPr lang="en-US" sz="1859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Moataz Habib</a:t>
            </a:r>
            <a:endParaRPr lang="en-US" sz="1859" dirty="0"/>
          </a:p>
        </p:txBody>
      </p:sp>
      <p:sp>
        <p:nvSpPr>
          <p:cNvPr id="8" name="Text 6"/>
          <p:cNvSpPr/>
          <p:nvPr/>
        </p:nvSpPr>
        <p:spPr>
          <a:xfrm>
            <a:off x="885230" y="5856641"/>
            <a:ext cx="3398758" cy="3748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74"/>
              </a:lnSpc>
              <a:buNone/>
            </a:pPr>
            <a:r>
              <a:rPr lang="en-US" sz="1859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Yousef Mohamed</a:t>
            </a:r>
            <a:endParaRPr lang="en-US" sz="1859" dirty="0"/>
          </a:p>
        </p:txBody>
      </p:sp>
      <p:sp>
        <p:nvSpPr>
          <p:cNvPr id="9" name="Text 7"/>
          <p:cNvSpPr/>
          <p:nvPr/>
        </p:nvSpPr>
        <p:spPr>
          <a:xfrm>
            <a:off x="4867632" y="4685171"/>
            <a:ext cx="3398758" cy="3748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74"/>
              </a:lnSpc>
              <a:buNone/>
            </a:pPr>
            <a:r>
              <a:rPr lang="en-US" sz="1859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300389380</a:t>
            </a:r>
            <a:endParaRPr lang="en-US" sz="1859" dirty="0"/>
          </a:p>
        </p:txBody>
      </p:sp>
      <p:sp>
        <p:nvSpPr>
          <p:cNvPr id="10" name="Text 8"/>
          <p:cNvSpPr/>
          <p:nvPr/>
        </p:nvSpPr>
        <p:spPr>
          <a:xfrm>
            <a:off x="4867632" y="5270906"/>
            <a:ext cx="3398758" cy="3748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74"/>
              </a:lnSpc>
              <a:buNone/>
            </a:pPr>
            <a:r>
              <a:rPr lang="en-US" sz="1859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300389907</a:t>
            </a:r>
            <a:endParaRPr lang="en-US" sz="1859" dirty="0"/>
          </a:p>
        </p:txBody>
      </p:sp>
      <p:sp>
        <p:nvSpPr>
          <p:cNvPr id="11" name="Text 9"/>
          <p:cNvSpPr/>
          <p:nvPr/>
        </p:nvSpPr>
        <p:spPr>
          <a:xfrm>
            <a:off x="4867632" y="5856641"/>
            <a:ext cx="3398758" cy="3748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74"/>
              </a:lnSpc>
              <a:buNone/>
            </a:pPr>
            <a:r>
              <a:rPr lang="en-US" sz="1859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300389908</a:t>
            </a:r>
            <a:endParaRPr lang="en-US" sz="1859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1690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42367" y="613154"/>
            <a:ext cx="4792980" cy="6968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28"/>
              </a:lnSpc>
              <a:buNone/>
            </a:pPr>
            <a:r>
              <a:rPr lang="en-US" sz="4422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Skewness Analysis</a:t>
            </a:r>
            <a:endParaRPr lang="en-US" sz="4422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67" y="1755905"/>
            <a:ext cx="12945666" cy="613792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16908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85230" y="3718401"/>
            <a:ext cx="5996940" cy="7322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809"/>
              </a:lnSpc>
              <a:buNone/>
            </a:pPr>
            <a:r>
              <a:rPr lang="en-US" sz="464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Process of the Project</a:t>
            </a:r>
            <a:endParaRPr lang="en-US" sz="4647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43082" y="613745"/>
            <a:ext cx="4496872" cy="6974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33"/>
              </a:lnSpc>
              <a:buNone/>
            </a:pPr>
            <a:r>
              <a:rPr lang="en-US" sz="4426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process</a:t>
            </a:r>
            <a:endParaRPr lang="en-US" sz="4426" dirty="0"/>
          </a:p>
        </p:txBody>
      </p:sp>
      <p:pic>
        <p:nvPicPr>
          <p:cNvPr id="5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43082" y="1872738"/>
            <a:ext cx="12944237" cy="589917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16908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85230" y="3718401"/>
            <a:ext cx="4721662" cy="7322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809"/>
              </a:lnSpc>
              <a:buNone/>
            </a:pPr>
            <a:r>
              <a:rPr lang="en-US" sz="464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Problem Nature</a:t>
            </a:r>
            <a:endParaRPr lang="en-US" sz="4647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85230" y="1236473"/>
            <a:ext cx="5471160" cy="7322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809"/>
              </a:lnSpc>
              <a:buNone/>
            </a:pPr>
            <a:r>
              <a:rPr lang="en-US" sz="464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T-SNE For The Data</a:t>
            </a:r>
            <a:endParaRPr lang="en-US" sz="4647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230" y="2437371"/>
            <a:ext cx="6252924" cy="383611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739152" y="6566354"/>
            <a:ext cx="2545080" cy="3661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05"/>
              </a:lnSpc>
              <a:buNone/>
            </a:pPr>
            <a:r>
              <a:rPr lang="en-US" sz="232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t-SNE for Training</a:t>
            </a:r>
            <a:endParaRPr lang="en-US" sz="2324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246" y="2437371"/>
            <a:ext cx="6252924" cy="383611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438323" y="6566354"/>
            <a:ext cx="2360771" cy="3661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05"/>
              </a:lnSpc>
              <a:buNone/>
            </a:pPr>
            <a:r>
              <a:rPr lang="en-US" sz="232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t-SNE for Test</a:t>
            </a:r>
            <a:endParaRPr lang="en-US" sz="2324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16908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85230" y="3718401"/>
            <a:ext cx="5974080" cy="7322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809"/>
              </a:lnSpc>
              <a:buNone/>
            </a:pPr>
            <a:r>
              <a:rPr lang="en-US" sz="464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Baseline Performance</a:t>
            </a:r>
            <a:endParaRPr lang="en-US" sz="4647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85230" y="1529458"/>
            <a:ext cx="4721662" cy="7322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809"/>
              </a:lnSpc>
              <a:buNone/>
            </a:pPr>
            <a:r>
              <a:rPr lang="en-US" sz="464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Results</a:t>
            </a:r>
            <a:endParaRPr lang="en-US" sz="4647" dirty="0"/>
          </a:p>
        </p:txBody>
      </p:sp>
      <p:sp>
        <p:nvSpPr>
          <p:cNvPr id="5" name="Text 3"/>
          <p:cNvSpPr/>
          <p:nvPr/>
        </p:nvSpPr>
        <p:spPr>
          <a:xfrm>
            <a:off x="1121212" y="2761322"/>
            <a:ext cx="5954197" cy="3748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74"/>
              </a:lnSpc>
              <a:buNone/>
            </a:pPr>
            <a:r>
              <a:rPr lang="en-US" sz="1859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Model</a:t>
            </a:r>
            <a:endParaRPr lang="en-US" sz="1859" dirty="0"/>
          </a:p>
        </p:txBody>
      </p:sp>
      <p:sp>
        <p:nvSpPr>
          <p:cNvPr id="6" name="Text 4"/>
          <p:cNvSpPr/>
          <p:nvPr/>
        </p:nvSpPr>
        <p:spPr>
          <a:xfrm>
            <a:off x="7554992" y="2761322"/>
            <a:ext cx="5954197" cy="3748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74"/>
              </a:lnSpc>
              <a:buNone/>
            </a:pPr>
            <a:r>
              <a:rPr lang="en-US" sz="1859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Accuarcy</a:t>
            </a:r>
            <a:endParaRPr lang="en-US" sz="1859" dirty="0"/>
          </a:p>
        </p:txBody>
      </p:sp>
      <p:sp>
        <p:nvSpPr>
          <p:cNvPr id="7" name="Shape 5"/>
          <p:cNvSpPr/>
          <p:nvPr/>
        </p:nvSpPr>
        <p:spPr>
          <a:xfrm>
            <a:off x="885230" y="3284300"/>
            <a:ext cx="12859941" cy="671066"/>
          </a:xfrm>
          <a:prstGeom prst="rect">
            <a:avLst/>
          </a:prstGeom>
          <a:solidFill>
            <a:srgbClr val="F6E9D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1121212" y="3432388"/>
            <a:ext cx="5954197" cy="3748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74"/>
              </a:lnSpc>
              <a:buNone/>
            </a:pPr>
            <a:r>
              <a:rPr lang="en-US" sz="1859" dirty="0">
                <a:solidFill>
                  <a:srgbClr val="1F713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KNN</a:t>
            </a:r>
            <a:endParaRPr lang="en-US" sz="1859" dirty="0"/>
          </a:p>
        </p:txBody>
      </p:sp>
      <p:sp>
        <p:nvSpPr>
          <p:cNvPr id="9" name="Text 7"/>
          <p:cNvSpPr/>
          <p:nvPr/>
        </p:nvSpPr>
        <p:spPr>
          <a:xfrm>
            <a:off x="7554992" y="3432388"/>
            <a:ext cx="5954197" cy="3748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74"/>
              </a:lnSpc>
              <a:buNone/>
            </a:pPr>
            <a:r>
              <a:rPr lang="en-US" sz="1859" dirty="0">
                <a:solidFill>
                  <a:srgbClr val="1F713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0.738361</a:t>
            </a:r>
            <a:endParaRPr lang="en-US" sz="1859" dirty="0"/>
          </a:p>
        </p:txBody>
      </p:sp>
      <p:sp>
        <p:nvSpPr>
          <p:cNvPr id="10" name="Text 8"/>
          <p:cNvSpPr/>
          <p:nvPr/>
        </p:nvSpPr>
        <p:spPr>
          <a:xfrm>
            <a:off x="1121212" y="4103454"/>
            <a:ext cx="5954197" cy="3748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74"/>
              </a:lnSpc>
              <a:buNone/>
            </a:pPr>
            <a:r>
              <a:rPr lang="en-US" sz="1859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Logistic Regression</a:t>
            </a:r>
            <a:endParaRPr lang="en-US" sz="1859" dirty="0"/>
          </a:p>
        </p:txBody>
      </p:sp>
      <p:sp>
        <p:nvSpPr>
          <p:cNvPr id="11" name="Text 9"/>
          <p:cNvSpPr/>
          <p:nvPr/>
        </p:nvSpPr>
        <p:spPr>
          <a:xfrm>
            <a:off x="7554992" y="4103454"/>
            <a:ext cx="5954197" cy="3748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74"/>
              </a:lnSpc>
              <a:buNone/>
            </a:pPr>
            <a:r>
              <a:rPr lang="en-US" sz="1859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0.474098</a:t>
            </a:r>
            <a:endParaRPr lang="en-US" sz="1859" dirty="0"/>
          </a:p>
        </p:txBody>
      </p:sp>
      <p:sp>
        <p:nvSpPr>
          <p:cNvPr id="12" name="Shape 10"/>
          <p:cNvSpPr/>
          <p:nvPr/>
        </p:nvSpPr>
        <p:spPr>
          <a:xfrm>
            <a:off x="885230" y="4626432"/>
            <a:ext cx="12859941" cy="671066"/>
          </a:xfrm>
          <a:prstGeom prst="rect">
            <a:avLst/>
          </a:prstGeom>
          <a:solidFill>
            <a:srgbClr val="F6E9D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121212" y="4774520"/>
            <a:ext cx="5954197" cy="3748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74"/>
              </a:lnSpc>
              <a:buNone/>
            </a:pPr>
            <a:r>
              <a:rPr lang="en-US" sz="1859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SVM</a:t>
            </a:r>
            <a:endParaRPr lang="en-US" sz="1859" dirty="0"/>
          </a:p>
        </p:txBody>
      </p:sp>
      <p:sp>
        <p:nvSpPr>
          <p:cNvPr id="14" name="Text 12"/>
          <p:cNvSpPr/>
          <p:nvPr/>
        </p:nvSpPr>
        <p:spPr>
          <a:xfrm>
            <a:off x="7554992" y="4774520"/>
            <a:ext cx="5954197" cy="3748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74"/>
              </a:lnSpc>
              <a:buNone/>
            </a:pPr>
            <a:r>
              <a:rPr lang="en-US" sz="1859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0.561311</a:t>
            </a:r>
            <a:endParaRPr lang="en-US" sz="1859" dirty="0"/>
          </a:p>
        </p:txBody>
      </p:sp>
      <p:sp>
        <p:nvSpPr>
          <p:cNvPr id="15" name="Text 13"/>
          <p:cNvSpPr/>
          <p:nvPr/>
        </p:nvSpPr>
        <p:spPr>
          <a:xfrm>
            <a:off x="1121212" y="5445586"/>
            <a:ext cx="5954197" cy="3748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74"/>
              </a:lnSpc>
              <a:buNone/>
            </a:pPr>
            <a:r>
              <a:rPr lang="en-US" sz="1859" dirty="0">
                <a:solidFill>
                  <a:srgbClr val="1F713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Decision Tree</a:t>
            </a:r>
            <a:endParaRPr lang="en-US" sz="1859" dirty="0"/>
          </a:p>
        </p:txBody>
      </p:sp>
      <p:sp>
        <p:nvSpPr>
          <p:cNvPr id="16" name="Text 14"/>
          <p:cNvSpPr/>
          <p:nvPr/>
        </p:nvSpPr>
        <p:spPr>
          <a:xfrm>
            <a:off x="7554992" y="5445586"/>
            <a:ext cx="5954197" cy="3748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74"/>
              </a:lnSpc>
              <a:buNone/>
            </a:pPr>
            <a:r>
              <a:rPr lang="en-US" sz="1859" dirty="0">
                <a:solidFill>
                  <a:srgbClr val="1F713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0.758033</a:t>
            </a:r>
            <a:endParaRPr lang="en-US" sz="1859" dirty="0"/>
          </a:p>
        </p:txBody>
      </p:sp>
      <p:sp>
        <p:nvSpPr>
          <p:cNvPr id="17" name="Shape 15"/>
          <p:cNvSpPr/>
          <p:nvPr/>
        </p:nvSpPr>
        <p:spPr>
          <a:xfrm>
            <a:off x="885230" y="5968564"/>
            <a:ext cx="12859941" cy="671066"/>
          </a:xfrm>
          <a:prstGeom prst="rect">
            <a:avLst/>
          </a:prstGeom>
          <a:solidFill>
            <a:srgbClr val="F6E9D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1121212" y="6116652"/>
            <a:ext cx="5954197" cy="3748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74"/>
              </a:lnSpc>
              <a:buNone/>
            </a:pPr>
            <a:r>
              <a:rPr lang="en-US" sz="1859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Naive Bayes</a:t>
            </a:r>
            <a:endParaRPr lang="en-US" sz="1859" dirty="0"/>
          </a:p>
        </p:txBody>
      </p:sp>
      <p:sp>
        <p:nvSpPr>
          <p:cNvPr id="19" name="Text 17"/>
          <p:cNvSpPr/>
          <p:nvPr/>
        </p:nvSpPr>
        <p:spPr>
          <a:xfrm>
            <a:off x="7554992" y="6116652"/>
            <a:ext cx="5954197" cy="3748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74"/>
              </a:lnSpc>
              <a:buNone/>
            </a:pPr>
            <a:r>
              <a:rPr lang="en-US" sz="1859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0.601311</a:t>
            </a:r>
            <a:endParaRPr lang="en-US" sz="1859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10935" y="590344"/>
            <a:ext cx="4389120" cy="6708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21"/>
              </a:lnSpc>
              <a:buNone/>
            </a:pPr>
            <a:r>
              <a:rPr lang="en-US" sz="425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Confusion Matrix</a:t>
            </a:r>
            <a:endParaRPr lang="en-US" sz="4257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815" y="1721631"/>
            <a:ext cx="3225879" cy="2790632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7614" y="1721631"/>
            <a:ext cx="3176707" cy="2790632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6241" y="1721631"/>
            <a:ext cx="3324344" cy="2790632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3044" y="4854651"/>
            <a:ext cx="2820472" cy="2522348"/>
          </a:xfrm>
          <a:prstGeom prst="rect">
            <a:avLst/>
          </a:prstGeom>
        </p:spPr>
      </p:pic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5436" y="4854651"/>
            <a:ext cx="2852261" cy="252234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777954" y="566234"/>
            <a:ext cx="6233160" cy="6435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05"/>
              </a:lnSpc>
              <a:buNone/>
            </a:pPr>
            <a:r>
              <a:rPr lang="en-US" sz="408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Bar-chart of the Accuracy</a:t>
            </a:r>
            <a:endParaRPr lang="en-US" sz="408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963" y="1621526"/>
            <a:ext cx="11410474" cy="603652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16908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85230" y="2619970"/>
            <a:ext cx="7373541" cy="2929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809"/>
              </a:lnSpc>
              <a:buNone/>
            </a:pPr>
            <a:r>
              <a:rPr lang="en-US" sz="464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First Improvement Strategy: Comparing Dimensionality Reduction to Feature Selection</a:t>
            </a:r>
            <a:endParaRPr lang="en-US" sz="464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85230" y="3355212"/>
            <a:ext cx="5448300" cy="7322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809"/>
              </a:lnSpc>
              <a:buNone/>
            </a:pPr>
            <a:r>
              <a:rPr lang="en-US" sz="464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Problem's Overview</a:t>
            </a:r>
            <a:endParaRPr lang="en-US" sz="4647" dirty="0"/>
          </a:p>
        </p:txBody>
      </p:sp>
      <p:sp>
        <p:nvSpPr>
          <p:cNvPr id="5" name="Text 3"/>
          <p:cNvSpPr/>
          <p:nvPr/>
        </p:nvSpPr>
        <p:spPr>
          <a:xfrm>
            <a:off x="885230" y="4438987"/>
            <a:ext cx="7373541" cy="3748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74"/>
              </a:lnSpc>
              <a:buNone/>
            </a:pPr>
            <a:endParaRPr lang="en-US" sz="1859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16908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85230" y="1715958"/>
            <a:ext cx="4721662" cy="7322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809"/>
              </a:lnSpc>
              <a:buNone/>
            </a:pPr>
            <a:r>
              <a:rPr lang="en-US" sz="464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Filter Method</a:t>
            </a:r>
            <a:endParaRPr lang="en-US" sz="4647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83" y="3067426"/>
            <a:ext cx="5425916" cy="3163631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319" y="3067426"/>
            <a:ext cx="5417939" cy="316363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85230" y="1657337"/>
            <a:ext cx="4721662" cy="7322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809"/>
              </a:lnSpc>
              <a:buNone/>
            </a:pPr>
            <a:r>
              <a:rPr lang="en-US" sz="464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Wrapper Method</a:t>
            </a:r>
            <a:endParaRPr lang="en-US" sz="4647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031" y="3008806"/>
            <a:ext cx="5527834" cy="3280872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784" y="3008806"/>
            <a:ext cx="5313045" cy="328087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85230" y="1598834"/>
            <a:ext cx="4721662" cy="7322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809"/>
              </a:lnSpc>
              <a:buNone/>
            </a:pPr>
            <a:r>
              <a:rPr lang="en-US" sz="464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PCA</a:t>
            </a:r>
            <a:endParaRPr lang="en-US" sz="4647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937" y="2950303"/>
            <a:ext cx="5425678" cy="3397996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535" y="2950303"/>
            <a:ext cx="5391388" cy="339799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16908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85230" y="3718401"/>
            <a:ext cx="5654040" cy="7322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809"/>
              </a:lnSpc>
              <a:buNone/>
            </a:pPr>
            <a:r>
              <a:rPr lang="en-US" sz="464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Adding More Models</a:t>
            </a:r>
            <a:endParaRPr lang="en-US" sz="4647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85230" y="1806371"/>
            <a:ext cx="4721662" cy="7322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809"/>
              </a:lnSpc>
              <a:buNone/>
            </a:pPr>
            <a:r>
              <a:rPr lang="en-US" sz="464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Results</a:t>
            </a:r>
            <a:endParaRPr lang="en-US" sz="4647" dirty="0"/>
          </a:p>
        </p:txBody>
      </p:sp>
      <p:sp>
        <p:nvSpPr>
          <p:cNvPr id="5" name="Text 3"/>
          <p:cNvSpPr/>
          <p:nvPr/>
        </p:nvSpPr>
        <p:spPr>
          <a:xfrm>
            <a:off x="1121212" y="3155358"/>
            <a:ext cx="5954197" cy="3748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74"/>
              </a:lnSpc>
              <a:buNone/>
            </a:pPr>
            <a:r>
              <a:rPr lang="en-US" sz="1859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Model</a:t>
            </a:r>
            <a:endParaRPr lang="en-US" sz="1859" dirty="0"/>
          </a:p>
        </p:txBody>
      </p:sp>
      <p:sp>
        <p:nvSpPr>
          <p:cNvPr id="6" name="Text 4"/>
          <p:cNvSpPr/>
          <p:nvPr/>
        </p:nvSpPr>
        <p:spPr>
          <a:xfrm>
            <a:off x="7554992" y="3155358"/>
            <a:ext cx="5954197" cy="3748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74"/>
              </a:lnSpc>
              <a:buNone/>
            </a:pPr>
            <a:r>
              <a:rPr lang="en-US" sz="1859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Accuracy</a:t>
            </a:r>
            <a:endParaRPr lang="en-US" sz="1859" dirty="0"/>
          </a:p>
        </p:txBody>
      </p:sp>
      <p:sp>
        <p:nvSpPr>
          <p:cNvPr id="7" name="Shape 5"/>
          <p:cNvSpPr/>
          <p:nvPr/>
        </p:nvSpPr>
        <p:spPr>
          <a:xfrm>
            <a:off x="885230" y="3678335"/>
            <a:ext cx="12859941" cy="671066"/>
          </a:xfrm>
          <a:prstGeom prst="rect">
            <a:avLst/>
          </a:prstGeom>
          <a:solidFill>
            <a:srgbClr val="F6E9D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1121212" y="3826424"/>
            <a:ext cx="5954197" cy="3748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74"/>
              </a:lnSpc>
              <a:buNone/>
            </a:pPr>
            <a:r>
              <a:rPr lang="en-US" sz="1859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Random Forest</a:t>
            </a:r>
            <a:endParaRPr lang="en-US" sz="1859" dirty="0"/>
          </a:p>
        </p:txBody>
      </p:sp>
      <p:sp>
        <p:nvSpPr>
          <p:cNvPr id="9" name="Text 7"/>
          <p:cNvSpPr/>
          <p:nvPr/>
        </p:nvSpPr>
        <p:spPr>
          <a:xfrm>
            <a:off x="7554992" y="3826424"/>
            <a:ext cx="5954197" cy="3748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74"/>
              </a:lnSpc>
              <a:buNone/>
            </a:pPr>
            <a:r>
              <a:rPr lang="en-US" sz="1859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0.8125</a:t>
            </a:r>
            <a:endParaRPr lang="en-US" sz="1859" dirty="0"/>
          </a:p>
        </p:txBody>
      </p:sp>
      <p:sp>
        <p:nvSpPr>
          <p:cNvPr id="10" name="Text 8"/>
          <p:cNvSpPr/>
          <p:nvPr/>
        </p:nvSpPr>
        <p:spPr>
          <a:xfrm>
            <a:off x="1121212" y="4497490"/>
            <a:ext cx="5954197" cy="3748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74"/>
              </a:lnSpc>
              <a:buNone/>
            </a:pPr>
            <a:r>
              <a:rPr lang="en-US" sz="1859" dirty="0">
                <a:solidFill>
                  <a:srgbClr val="1F713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Stacking Ensemble</a:t>
            </a:r>
            <a:endParaRPr lang="en-US" sz="1859" dirty="0"/>
          </a:p>
        </p:txBody>
      </p:sp>
      <p:sp>
        <p:nvSpPr>
          <p:cNvPr id="11" name="Text 9"/>
          <p:cNvSpPr/>
          <p:nvPr/>
        </p:nvSpPr>
        <p:spPr>
          <a:xfrm>
            <a:off x="7554992" y="4497490"/>
            <a:ext cx="5954197" cy="3748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74"/>
              </a:lnSpc>
              <a:buNone/>
            </a:pPr>
            <a:r>
              <a:rPr lang="en-US" sz="1859" dirty="0">
                <a:solidFill>
                  <a:srgbClr val="1F713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0.8328</a:t>
            </a:r>
            <a:endParaRPr lang="en-US" sz="1859" dirty="0"/>
          </a:p>
        </p:txBody>
      </p:sp>
      <p:sp>
        <p:nvSpPr>
          <p:cNvPr id="12" name="Shape 10"/>
          <p:cNvSpPr/>
          <p:nvPr/>
        </p:nvSpPr>
        <p:spPr>
          <a:xfrm>
            <a:off x="885230" y="5020467"/>
            <a:ext cx="12859941" cy="671066"/>
          </a:xfrm>
          <a:prstGeom prst="rect">
            <a:avLst/>
          </a:prstGeom>
          <a:solidFill>
            <a:srgbClr val="F6E9D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121212" y="5168556"/>
            <a:ext cx="5954197" cy="3748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74"/>
              </a:lnSpc>
              <a:buNone/>
            </a:pPr>
            <a:r>
              <a:rPr lang="en-US" sz="1859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Voting Ensemble</a:t>
            </a:r>
            <a:endParaRPr lang="en-US" sz="1859" dirty="0"/>
          </a:p>
        </p:txBody>
      </p:sp>
      <p:sp>
        <p:nvSpPr>
          <p:cNvPr id="14" name="Text 12"/>
          <p:cNvSpPr/>
          <p:nvPr/>
        </p:nvSpPr>
        <p:spPr>
          <a:xfrm>
            <a:off x="7554992" y="5168556"/>
            <a:ext cx="5954197" cy="3748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74"/>
              </a:lnSpc>
              <a:buNone/>
            </a:pPr>
            <a:r>
              <a:rPr lang="en-US" sz="1859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0.8020</a:t>
            </a:r>
            <a:endParaRPr lang="en-US" sz="1859" dirty="0"/>
          </a:p>
        </p:txBody>
      </p:sp>
      <p:sp>
        <p:nvSpPr>
          <p:cNvPr id="15" name="Text 13"/>
          <p:cNvSpPr/>
          <p:nvPr/>
        </p:nvSpPr>
        <p:spPr>
          <a:xfrm>
            <a:off x="1121212" y="5839622"/>
            <a:ext cx="5954197" cy="3748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74"/>
              </a:lnSpc>
              <a:buNone/>
            </a:pPr>
            <a:r>
              <a:rPr lang="en-US" sz="1859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Decision Tree with Feature Selection</a:t>
            </a:r>
            <a:endParaRPr lang="en-US" sz="1859" dirty="0"/>
          </a:p>
        </p:txBody>
      </p:sp>
      <p:sp>
        <p:nvSpPr>
          <p:cNvPr id="16" name="Text 14"/>
          <p:cNvSpPr/>
          <p:nvPr/>
        </p:nvSpPr>
        <p:spPr>
          <a:xfrm>
            <a:off x="7554992" y="5839622"/>
            <a:ext cx="5954197" cy="3748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74"/>
              </a:lnSpc>
              <a:buNone/>
            </a:pPr>
            <a:r>
              <a:rPr lang="en-US" sz="1859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0.7626</a:t>
            </a:r>
            <a:endParaRPr lang="en-US" sz="1859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784979" y="571434"/>
            <a:ext cx="4229100" cy="649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51"/>
              </a:lnSpc>
              <a:buNone/>
            </a:pPr>
            <a:r>
              <a:rPr lang="en-US" sz="412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Confusion Matrix</a:t>
            </a:r>
            <a:endParaRPr lang="en-US" sz="4121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168" y="1770678"/>
            <a:ext cx="3115508" cy="2805169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597" y="1770678"/>
            <a:ext cx="3165038" cy="2805169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2555" y="1770678"/>
            <a:ext cx="3129677" cy="2805169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9039" y="4907717"/>
            <a:ext cx="3202662" cy="249351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764262" y="556661"/>
            <a:ext cx="6416040" cy="6323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15"/>
              </a:lnSpc>
              <a:buNone/>
            </a:pPr>
            <a:r>
              <a:rPr lang="en-US" sz="4012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Bar-chart Of The Accuracy</a:t>
            </a:r>
            <a:endParaRPr lang="en-US" sz="4012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999" y="1593516"/>
            <a:ext cx="10840402" cy="601879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85230" y="2986114"/>
            <a:ext cx="7373541" cy="21968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809"/>
              </a:lnSpc>
              <a:buNone/>
            </a:pPr>
            <a:r>
              <a:rPr lang="en-US" sz="464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Supervised &amp; Unsupervised Combination via PKI</a:t>
            </a:r>
            <a:endParaRPr lang="en-US" sz="4647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16908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32842" y="606181"/>
            <a:ext cx="4441984" cy="689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5"/>
              </a:lnSpc>
              <a:buNone/>
            </a:pPr>
            <a:r>
              <a:rPr lang="en-US" sz="4372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Results</a:t>
            </a:r>
            <a:endParaRPr lang="en-US" sz="4372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765" y="1736049"/>
            <a:ext cx="7722751" cy="582910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85230" y="2989068"/>
            <a:ext cx="7373541" cy="14645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809"/>
              </a:lnSpc>
              <a:buNone/>
            </a:pPr>
            <a:r>
              <a:rPr lang="en-US" sz="464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Applying Parameter Fine Tuning</a:t>
            </a:r>
            <a:endParaRPr lang="en-US" sz="4647" dirty="0"/>
          </a:p>
        </p:txBody>
      </p:sp>
      <p:sp>
        <p:nvSpPr>
          <p:cNvPr id="5" name="Text 3"/>
          <p:cNvSpPr/>
          <p:nvPr/>
        </p:nvSpPr>
        <p:spPr>
          <a:xfrm>
            <a:off x="885230" y="4805131"/>
            <a:ext cx="7373541" cy="3748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74"/>
              </a:lnSpc>
              <a:buNone/>
            </a:pPr>
            <a:endParaRPr lang="en-US" sz="1859" dirty="0"/>
          </a:p>
        </p:txBody>
      </p: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31C4227E-54EC-17CD-0CAB-4FE89B049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1690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85230" y="2183742"/>
            <a:ext cx="4721662" cy="7322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809"/>
              </a:lnSpc>
              <a:buNone/>
            </a:pPr>
            <a:r>
              <a:rPr lang="en-US" sz="464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Problem</a:t>
            </a:r>
            <a:endParaRPr lang="en-US" sz="4647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230" y="3384640"/>
            <a:ext cx="12859941" cy="260058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726996" y="529242"/>
            <a:ext cx="3877866" cy="6013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71"/>
              </a:lnSpc>
              <a:buNone/>
            </a:pPr>
            <a:r>
              <a:rPr lang="en-US" sz="381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Results</a:t>
            </a:r>
            <a:endParaRPr lang="en-US" sz="3817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008" y="1515512"/>
            <a:ext cx="11076265" cy="642358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16908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0584" y="626391"/>
            <a:ext cx="4589978" cy="7118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47"/>
              </a:lnSpc>
              <a:buNone/>
            </a:pPr>
            <a:r>
              <a:rPr lang="en-US" sz="4518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</a:t>
            </a:r>
            <a:endParaRPr lang="en-US" sz="4518" dirty="0"/>
          </a:p>
        </p:txBody>
      </p:sp>
      <p:sp>
        <p:nvSpPr>
          <p:cNvPr id="6" name="Text 3"/>
          <p:cNvSpPr/>
          <p:nvPr/>
        </p:nvSpPr>
        <p:spPr>
          <a:xfrm>
            <a:off x="860584" y="1679911"/>
            <a:ext cx="7422833" cy="8540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88"/>
              </a:lnSpc>
              <a:buNone/>
            </a:pPr>
            <a:r>
              <a:rPr lang="en-US" sz="271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Based on the analysis and experiments performed:</a:t>
            </a:r>
            <a:endParaRPr lang="en-US" sz="2711" dirty="0"/>
          </a:p>
        </p:txBody>
      </p:sp>
      <p:sp>
        <p:nvSpPr>
          <p:cNvPr id="7" name="Text 4"/>
          <p:cNvSpPr/>
          <p:nvPr/>
        </p:nvSpPr>
        <p:spPr>
          <a:xfrm>
            <a:off x="1498402" y="2901964"/>
            <a:ext cx="6785015" cy="8747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313"/>
              </a:lnSpc>
              <a:buSzPct val="100000"/>
              <a:buChar char="•"/>
            </a:pPr>
            <a:r>
              <a:rPr lang="en-US" sz="1446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best-performing models were KNN and Decision Tree (DT) without any feature selection. Using the Filter Method (mutual_info_classif) for feature selection, Decision Tree with the selected features achieved the best performance. </a:t>
            </a:r>
            <a:endParaRPr lang="en-US" sz="1446" dirty="0"/>
          </a:p>
        </p:txBody>
      </p:sp>
      <p:sp>
        <p:nvSpPr>
          <p:cNvPr id="8" name="Text 5"/>
          <p:cNvSpPr/>
          <p:nvPr/>
        </p:nvSpPr>
        <p:spPr>
          <a:xfrm>
            <a:off x="1498402" y="4097663"/>
            <a:ext cx="6785015" cy="583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313"/>
              </a:lnSpc>
              <a:buSzPct val="100000"/>
              <a:buChar char="•"/>
            </a:pPr>
            <a:r>
              <a:rPr lang="en-US" sz="1446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After adding more models, Stacking Ensemble with the selected features from the second improvement became the best-performing approach. </a:t>
            </a:r>
            <a:endParaRPr lang="en-US" sz="1446" dirty="0"/>
          </a:p>
        </p:txBody>
      </p:sp>
      <p:sp>
        <p:nvSpPr>
          <p:cNvPr id="9" name="Text 6"/>
          <p:cNvSpPr/>
          <p:nvPr/>
        </p:nvSpPr>
        <p:spPr>
          <a:xfrm>
            <a:off x="1498402" y="4771920"/>
            <a:ext cx="6785015" cy="583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313"/>
              </a:lnSpc>
              <a:buSzPct val="100000"/>
              <a:buChar char="•"/>
            </a:pPr>
            <a:r>
              <a:rPr lang="en-US" sz="1446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PKI strategy did not significantly improve the accuracy of the models compared to the previous improvements. </a:t>
            </a:r>
            <a:endParaRPr lang="en-US" sz="1446" dirty="0"/>
          </a:p>
        </p:txBody>
      </p:sp>
      <p:sp>
        <p:nvSpPr>
          <p:cNvPr id="10" name="Text 7"/>
          <p:cNvSpPr/>
          <p:nvPr/>
        </p:nvSpPr>
        <p:spPr>
          <a:xfrm>
            <a:off x="1498402" y="5446177"/>
            <a:ext cx="6785015" cy="583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313"/>
              </a:lnSpc>
              <a:buSzPct val="100000"/>
              <a:buChar char="•"/>
            </a:pPr>
            <a:r>
              <a:rPr lang="en-US" sz="1446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Fine-tuning the models did not result in a substantial increase in accuracy compared to the previous improvements. </a:t>
            </a:r>
            <a:endParaRPr lang="en-US" sz="1446" dirty="0"/>
          </a:p>
        </p:txBody>
      </p:sp>
      <p:sp>
        <p:nvSpPr>
          <p:cNvPr id="11" name="Shape 8"/>
          <p:cNvSpPr/>
          <p:nvPr/>
        </p:nvSpPr>
        <p:spPr>
          <a:xfrm>
            <a:off x="860584" y="2875609"/>
            <a:ext cx="15240" cy="3244825"/>
          </a:xfrm>
          <a:prstGeom prst="rect">
            <a:avLst/>
          </a:prstGeom>
          <a:solidFill>
            <a:srgbClr val="3851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860584" y="6376664"/>
            <a:ext cx="7422833" cy="11662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13"/>
              </a:lnSpc>
              <a:buNone/>
            </a:pPr>
            <a:r>
              <a:rPr lang="en-US" sz="1446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Overall, combining feature selection (Filter Method) and Stacking Ensemble has provided the best results. Fine-tuning the models and using PKI did not lead to significant improvements, suggesting that the initial feature selection and ensemble approaches were effective for this task.</a:t>
            </a:r>
            <a:endParaRPr lang="en-US" sz="1446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71840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954310" y="5577601"/>
            <a:ext cx="4721662" cy="7322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809"/>
              </a:lnSpc>
              <a:buNone/>
            </a:pPr>
            <a:r>
              <a:rPr lang="en-US" sz="464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Thank you!</a:t>
            </a:r>
            <a:endParaRPr lang="en-US" sz="464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16908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85230" y="3718401"/>
            <a:ext cx="6926580" cy="7322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809"/>
              </a:lnSpc>
              <a:buNone/>
            </a:pPr>
            <a:r>
              <a:rPr lang="en-US" sz="464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Dataset's Overview (EDA)</a:t>
            </a:r>
            <a:endParaRPr lang="en-US" sz="4647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678061" y="494495"/>
            <a:ext cx="5516880" cy="5609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6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Distribution of Cover type</a:t>
            </a:r>
            <a:endParaRPr lang="en-US" sz="356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073" y="1414344"/>
            <a:ext cx="8126135" cy="626013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755213" y="549688"/>
            <a:ext cx="4028003" cy="6247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56"/>
              </a:lnSpc>
              <a:buNone/>
            </a:pPr>
            <a:r>
              <a:rPr lang="en-US" sz="396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Correlaction</a:t>
            </a:r>
            <a:endParaRPr lang="en-US" sz="3965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995" y="1574251"/>
            <a:ext cx="7466290" cy="604680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85230" y="1540214"/>
            <a:ext cx="7734300" cy="7322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809"/>
              </a:lnSpc>
              <a:buNone/>
            </a:pPr>
            <a:r>
              <a:rPr lang="en-US" sz="464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Categorical Feature Analysis</a:t>
            </a:r>
            <a:endParaRPr lang="en-US" sz="4647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015" y="2891682"/>
            <a:ext cx="3629739" cy="3515237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674" y="2891682"/>
            <a:ext cx="4037052" cy="351523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55940" y="623082"/>
            <a:ext cx="7231380" cy="7080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17"/>
              </a:lnSpc>
              <a:buNone/>
            </a:pPr>
            <a:r>
              <a:rPr lang="en-US" sz="4493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Numerical Feature Analysis</a:t>
            </a:r>
            <a:endParaRPr lang="en-US" sz="4493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236" y="1930113"/>
            <a:ext cx="3550444" cy="2322494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1930113"/>
            <a:ext cx="3369112" cy="2322494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4632" y="1930113"/>
            <a:ext cx="2924532" cy="2322494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8174" y="4613313"/>
            <a:ext cx="3636169" cy="2719011"/>
          </a:xfrm>
          <a:prstGeom prst="rect">
            <a:avLst/>
          </a:prstGeom>
        </p:spPr>
      </p:pic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6263" y="4613313"/>
            <a:ext cx="3766304" cy="271901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85230" y="665748"/>
            <a:ext cx="5036820" cy="7322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809"/>
              </a:lnSpc>
              <a:buNone/>
            </a:pPr>
            <a:r>
              <a:rPr lang="en-US" sz="464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Skewness Analysis</a:t>
            </a:r>
            <a:endParaRPr lang="en-US" sz="4647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185" y="1866646"/>
            <a:ext cx="7098030" cy="56365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324</Words>
  <Application>Microsoft Office PowerPoint</Application>
  <PresentationFormat>Custom</PresentationFormat>
  <Paragraphs>101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Lora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youssef shaban</cp:lastModifiedBy>
  <cp:revision>4</cp:revision>
  <dcterms:created xsi:type="dcterms:W3CDTF">2023-07-31T21:57:06Z</dcterms:created>
  <dcterms:modified xsi:type="dcterms:W3CDTF">2023-07-31T23:06:36Z</dcterms:modified>
</cp:coreProperties>
</file>